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3591dc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3591dc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of project and what does this project do?</a:t>
            </a:r>
            <a:endParaRPr/>
          </a:p>
          <a:p>
            <a:pPr indent="0" lvl="0" marL="0" rtl="0" algn="l">
              <a:spcBef>
                <a:spcPts val="0"/>
              </a:spcBef>
              <a:spcAft>
                <a:spcPts val="0"/>
              </a:spcAft>
              <a:buNone/>
            </a:pPr>
            <a:r>
              <a:rPr lang="en"/>
              <a:t>Add problem statement intro here - Zines are information rich, but across disparate locations and the ZUC will unify these resources into one search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Takeaways: 1. Zines are across many collections, but are now searchable in one interface. 2. Struggled for a long time and now have some progress on developing a Union Catalog. 3. Intellectual work of creating a mapping and standardization of messy metadata.</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50b908a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50b908a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a:t>
            </a:r>
            <a:r>
              <a:rPr lang="en"/>
              <a:t>Sample metadata from Queer Zine Archive Collection</a:t>
            </a:r>
            <a:endParaRPr/>
          </a:p>
          <a:p>
            <a:pPr indent="0" lvl="0" marL="0" rtl="0" algn="l">
              <a:spcBef>
                <a:spcPts val="0"/>
              </a:spcBef>
              <a:spcAft>
                <a:spcPts val="0"/>
              </a:spcAft>
              <a:buNone/>
            </a:pPr>
            <a:r>
              <a:rPr b="1" lang="en"/>
              <a:t>BOTTOM: </a:t>
            </a:r>
            <a:r>
              <a:rPr lang="en"/>
              <a:t>Our mapping schema</a:t>
            </a:r>
            <a:endParaRPr/>
          </a:p>
          <a:p>
            <a:pPr indent="0" lvl="0" marL="0" rtl="0" algn="l">
              <a:spcBef>
                <a:spcPts val="0"/>
              </a:spcBef>
              <a:spcAft>
                <a:spcPts val="0"/>
              </a:spcAft>
              <a:buNone/>
            </a:pPr>
            <a:r>
              <a:rPr b="1" lang="en"/>
              <a:t>RIGHT: </a:t>
            </a:r>
            <a:r>
              <a:rPr lang="en"/>
              <a:t>What you see on the Zine Union Catalog</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mapping schema imports the zine along with its details, and treats the creator and the collection as independent elements that exist in relationship to one another.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4de343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4de343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click on the entity to find all the information relevant to this creator. You can search author names, collection names, etc.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But, most importantly, multiple collections that hold the same zine will create a single page for that zine, with the related collections listed.</a:t>
            </a:r>
            <a:endParaRPr sz="13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3591dc8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3591dc8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Bullet point , Piloted three collections and it will grow Screenshots &amp; other images okay, too!</a:t>
            </a:r>
            <a:endParaRPr sz="1200">
              <a:solidFill>
                <a:schemeClr val="dk1"/>
              </a:solidFill>
            </a:endParaRPr>
          </a:p>
          <a:p>
            <a:pPr indent="0" lvl="0" marL="0" rtl="0" algn="l">
              <a:spcBef>
                <a:spcPts val="1600"/>
              </a:spcBef>
              <a:spcAft>
                <a:spcPts val="0"/>
              </a:spcAft>
              <a:buNone/>
            </a:pPr>
            <a:r>
              <a:rPr lang="en"/>
              <a:t>Slow down and explain what different fields are.  Articulate more. What is an entity??</a:t>
            </a:r>
            <a:endParaRPr/>
          </a:p>
          <a:p>
            <a:pPr indent="0" lvl="0" marL="0" rtl="0" algn="l">
              <a:spcBef>
                <a:spcPts val="0"/>
              </a:spcBef>
              <a:spcAft>
                <a:spcPts val="0"/>
              </a:spcAft>
              <a:buNone/>
            </a:pPr>
            <a:r>
              <a:rPr lang="en"/>
              <a:t>Add more, let’s say you want to do X...tell a story.  “Let’s say you wanted to do research on Queer Zines, where do they exist?” Here’s what you want to do.</a:t>
            </a:r>
            <a:endParaRPr/>
          </a:p>
          <a:p>
            <a:pPr indent="0" lvl="0" marL="0" rtl="0" algn="l">
              <a:spcBef>
                <a:spcPts val="0"/>
              </a:spcBef>
              <a:spcAft>
                <a:spcPts val="0"/>
              </a:spcAft>
              <a:buNone/>
            </a:pPr>
            <a:r>
              <a:rPr lang="en"/>
              <a:t>Primary features of search (search by library, entity, creator)</a:t>
            </a:r>
            <a:endParaRPr/>
          </a:p>
          <a:p>
            <a:pPr indent="0" lvl="0" marL="0" rtl="0" algn="l">
              <a:spcBef>
                <a:spcPts val="0"/>
              </a:spcBef>
              <a:spcAft>
                <a:spcPts val="0"/>
              </a:spcAft>
              <a:buNone/>
            </a:pPr>
            <a:r>
              <a:rPr lang="en"/>
              <a:t>Lead with why searching this catalog matters</a:t>
            </a:r>
            <a:endParaRPr/>
          </a:p>
          <a:p>
            <a:pPr indent="0" lvl="0" marL="0" rtl="0" algn="l">
              <a:spcBef>
                <a:spcPts val="0"/>
              </a:spcBef>
              <a:spcAft>
                <a:spcPts val="0"/>
              </a:spcAft>
              <a:buNone/>
            </a:pPr>
            <a:r>
              <a:rPr lang="en"/>
              <a:t>Zine librarians demand a need for the ZUC</a:t>
            </a:r>
            <a:endParaRPr/>
          </a:p>
          <a:p>
            <a:pPr indent="0" lvl="0" marL="0" rtl="0" algn="l">
              <a:spcBef>
                <a:spcPts val="0"/>
              </a:spcBef>
              <a:spcAft>
                <a:spcPts val="0"/>
              </a:spcAft>
              <a:buNone/>
            </a:pPr>
            <a:r>
              <a:rPr lang="en"/>
              <a:t>Development of catalog → CA: open source cms (give nod to QZAP??)</a:t>
            </a:r>
            <a:endParaRPr/>
          </a:p>
          <a:p>
            <a:pPr indent="0" lvl="0" marL="0" rtl="0" algn="l">
              <a:spcBef>
                <a:spcPts val="0"/>
              </a:spcBef>
              <a:spcAft>
                <a:spcPts val="0"/>
              </a:spcAft>
              <a:buNone/>
            </a:pPr>
            <a:r>
              <a:rPr lang="en"/>
              <a:t>Back end &amp; front end for repositories for institutions (libraries/archives) to represent their collections digitally</a:t>
            </a:r>
            <a:endParaRPr/>
          </a:p>
          <a:p>
            <a:pPr indent="0" lvl="0" marL="0" rtl="0" algn="l">
              <a:spcBef>
                <a:spcPts val="0"/>
              </a:spcBef>
              <a:spcAft>
                <a:spcPts val="0"/>
              </a:spcAft>
              <a:buNone/>
            </a:pPr>
            <a:r>
              <a:rPr lang="en"/>
              <a:t>ZUC unique → CMS used by Multiple collections and represent multiple holdings in one location → challenge.  Other CA users have not used CA in this way.</a:t>
            </a:r>
            <a:endParaRPr/>
          </a:p>
          <a:p>
            <a:pPr indent="0" lvl="0" marL="0" rtl="0" algn="l">
              <a:spcBef>
                <a:spcPts val="0"/>
              </a:spcBef>
              <a:spcAft>
                <a:spcPts val="0"/>
              </a:spcAft>
              <a:buNone/>
            </a:pPr>
            <a:r>
              <a:rPr lang="en"/>
              <a:t>Simplified mechanisms of ingest → MAP!! Collections, entities, links, dates → mapped to fields in metadata CSV files</a:t>
            </a:r>
            <a:endParaRPr/>
          </a:p>
          <a:p>
            <a:pPr indent="0" lvl="0" marL="0" rtl="0" algn="l">
              <a:spcBef>
                <a:spcPts val="0"/>
              </a:spcBef>
              <a:spcAft>
                <a:spcPts val="0"/>
              </a:spcAft>
              <a:buNone/>
            </a:pPr>
            <a:r>
              <a:rPr lang="en"/>
              <a:t>Translates into User Interface of CA and searching for a zine </a:t>
            </a:r>
            <a:endParaRPr/>
          </a:p>
          <a:p>
            <a:pPr indent="0" lvl="0" marL="0" rtl="0" algn="l">
              <a:spcBef>
                <a:spcPts val="0"/>
              </a:spcBef>
              <a:spcAft>
                <a:spcPts val="0"/>
              </a:spcAft>
              <a:buNone/>
            </a:pPr>
            <a:r>
              <a:rPr lang="en"/>
              <a:t>Live search</a:t>
            </a:r>
            <a:endParaRPr/>
          </a:p>
          <a:p>
            <a:pPr indent="0" lvl="0" marL="0" rtl="0" algn="l">
              <a:spcBef>
                <a:spcPts val="0"/>
              </a:spcBef>
              <a:spcAft>
                <a:spcPts val="0"/>
              </a:spcAft>
              <a:buNone/>
            </a:pPr>
            <a:r>
              <a:rPr lang="en"/>
              <a:t>By title, creator, (keyword)</a:t>
            </a:r>
            <a:endParaRPr/>
          </a:p>
          <a:p>
            <a:pPr indent="0" lvl="0" marL="0" rtl="0" algn="l">
              <a:spcBef>
                <a:spcPts val="0"/>
              </a:spcBef>
              <a:spcAft>
                <a:spcPts val="0"/>
              </a:spcAft>
              <a:buNone/>
            </a:pPr>
            <a:r>
              <a:rPr lang="en"/>
              <a:t>Collections, objects</a:t>
            </a:r>
            <a:endParaRPr/>
          </a:p>
          <a:p>
            <a:pPr indent="0" lvl="0" marL="0" rtl="0" algn="l">
              <a:spcBef>
                <a:spcPts val="0"/>
              </a:spcBef>
              <a:spcAft>
                <a:spcPts val="0"/>
              </a:spcAft>
              <a:buNone/>
            </a:pPr>
            <a:r>
              <a:rPr lang="en"/>
              <a:t>Catalog fields</a:t>
            </a:r>
            <a:endParaRPr/>
          </a:p>
          <a:p>
            <a:pPr indent="0" lvl="0" marL="0" rtl="0" algn="l">
              <a:spcBef>
                <a:spcPts val="0"/>
              </a:spcBef>
              <a:spcAft>
                <a:spcPts val="0"/>
              </a:spcAft>
              <a:buNone/>
            </a:pPr>
            <a:r>
              <a:rPr lang="en"/>
              <a:t>Log in to create a collection</a:t>
            </a:r>
            <a:endParaRPr/>
          </a:p>
          <a:p>
            <a:pPr indent="0" lvl="0" marL="0" rtl="0" algn="l">
              <a:spcBef>
                <a:spcPts val="0"/>
              </a:spcBef>
              <a:spcAft>
                <a:spcPts val="0"/>
              </a:spcAft>
              <a:buNone/>
            </a:pPr>
            <a:r>
              <a:rPr lang="en"/>
              <a:t>Browse </a:t>
            </a:r>
            <a:endParaRPr/>
          </a:p>
          <a:p>
            <a:pPr indent="0" lvl="0" marL="0" rtl="0" algn="l">
              <a:spcBef>
                <a:spcPts val="0"/>
              </a:spcBef>
              <a:spcAft>
                <a:spcPts val="0"/>
              </a:spcAft>
              <a:buNone/>
            </a:pPr>
            <a:r>
              <a:rPr lang="en"/>
              <a:t>End on the blog</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3591dc8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3591dc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Add more records from current three collections and from more libraries. </a:t>
            </a:r>
            <a:endParaRPr/>
          </a:p>
          <a:p>
            <a:pPr indent="0" lvl="0" marL="0" rtl="0" algn="l">
              <a:lnSpc>
                <a:spcPct val="115000"/>
              </a:lnSpc>
              <a:spcBef>
                <a:spcPts val="1000"/>
              </a:spcBef>
              <a:spcAft>
                <a:spcPts val="0"/>
              </a:spcAft>
              <a:buNone/>
            </a:pPr>
            <a:r>
              <a:rPr lang="en"/>
              <a:t>We have records ready to upload in our GitHub repository from, among others</a:t>
            </a:r>
            <a:endParaRPr/>
          </a:p>
          <a:p>
            <a:pPr indent="-298450" lvl="0" marL="457200" rtl="0" algn="l">
              <a:lnSpc>
                <a:spcPct val="115000"/>
              </a:lnSpc>
              <a:spcBef>
                <a:spcPts val="1000"/>
              </a:spcBef>
              <a:spcAft>
                <a:spcPts val="0"/>
              </a:spcAft>
              <a:buSzPts val="1100"/>
              <a:buChar char="●"/>
            </a:pPr>
            <a:r>
              <a:rPr lang="en"/>
              <a:t>ABC No Rio, with a standalone database with a standalone metadata schema</a:t>
            </a:r>
            <a:endParaRPr/>
          </a:p>
          <a:p>
            <a:pPr indent="-298450" lvl="0" marL="457200" rtl="0" algn="l">
              <a:lnSpc>
                <a:spcPct val="115000"/>
              </a:lnSpc>
              <a:spcBef>
                <a:spcPts val="1000"/>
              </a:spcBef>
              <a:spcAft>
                <a:spcPts val="0"/>
              </a:spcAft>
              <a:buSzPts val="1100"/>
              <a:buChar char="●"/>
            </a:pPr>
            <a:r>
              <a:rPr lang="en"/>
              <a:t>Carnegie Library of Pittsburgh, which has been using LibraryThing as its catalog</a:t>
            </a:r>
            <a:endParaRPr/>
          </a:p>
          <a:p>
            <a:pPr indent="-298450" lvl="0" marL="457200" rtl="0" algn="l">
              <a:lnSpc>
                <a:spcPct val="115000"/>
              </a:lnSpc>
              <a:spcBef>
                <a:spcPts val="1000"/>
              </a:spcBef>
              <a:spcAft>
                <a:spcPts val="0"/>
              </a:spcAft>
              <a:buSzPts val="1100"/>
              <a:buChar char="●"/>
            </a:pPr>
            <a:r>
              <a:rPr lang="en"/>
              <a:t>Minneapolis Community and Technical College with another standalone catalog that uses ZINECORE</a:t>
            </a:r>
            <a:endParaRPr/>
          </a:p>
          <a:p>
            <a:pPr indent="-298450" lvl="0" marL="457200" rtl="0" algn="l">
              <a:lnSpc>
                <a:spcPct val="115000"/>
              </a:lnSpc>
              <a:spcBef>
                <a:spcPts val="1000"/>
              </a:spcBef>
              <a:spcAft>
                <a:spcPts val="0"/>
              </a:spcAft>
              <a:buSzPts val="1100"/>
              <a:buChar char="●"/>
            </a:pPr>
            <a:r>
              <a:rPr lang="en"/>
              <a:t>Ontario College of Art &amp; Design with its records currently hosted on ARTstor</a:t>
            </a:r>
            <a:endParaRPr/>
          </a:p>
          <a:p>
            <a:pPr indent="0" lvl="0" marL="0" rtl="0" algn="l">
              <a:lnSpc>
                <a:spcPct val="115000"/>
              </a:lnSpc>
              <a:spcBef>
                <a:spcPts val="1000"/>
              </a:spcBef>
              <a:spcAft>
                <a:spcPts val="0"/>
              </a:spcAft>
              <a:buNone/>
            </a:pPr>
            <a:r>
              <a:rPr lang="en"/>
              <a:t>More sophisticated use of mutual metadata</a:t>
            </a:r>
            <a:endParaRPr/>
          </a:p>
          <a:p>
            <a:pPr indent="-317500" lvl="0" marL="457200" rtl="0" algn="l">
              <a:lnSpc>
                <a:spcPct val="115000"/>
              </a:lnSpc>
              <a:spcBef>
                <a:spcPts val="1000"/>
              </a:spcBef>
              <a:spcAft>
                <a:spcPts val="0"/>
              </a:spcAft>
              <a:buSzPts val="1400"/>
              <a:buChar char="●"/>
            </a:pPr>
            <a:r>
              <a:rPr lang="en"/>
              <a:t>Establishing authority files for creators</a:t>
            </a:r>
            <a:endParaRPr/>
          </a:p>
          <a:p>
            <a:pPr indent="-317500" lvl="0" marL="457200" rtl="0" algn="l">
              <a:lnSpc>
                <a:spcPct val="115000"/>
              </a:lnSpc>
              <a:spcBef>
                <a:spcPts val="0"/>
              </a:spcBef>
              <a:spcAft>
                <a:spcPts val="0"/>
              </a:spcAft>
              <a:buSzPts val="1400"/>
              <a:buChar char="●"/>
            </a:pPr>
            <a:r>
              <a:rPr lang="en"/>
              <a:t>Subject thesaurus</a:t>
            </a:r>
            <a:endParaRPr/>
          </a:p>
          <a:p>
            <a:pPr indent="-317500" lvl="0" marL="457200" rtl="0" algn="l">
              <a:lnSpc>
                <a:spcPct val="115000"/>
              </a:lnSpc>
              <a:spcBef>
                <a:spcPts val="0"/>
              </a:spcBef>
              <a:spcAft>
                <a:spcPts val="0"/>
              </a:spcAft>
              <a:buSzPts val="1400"/>
              <a:buChar char="●"/>
            </a:pPr>
            <a:r>
              <a:rPr lang="en"/>
              <a:t>leveraging linked open data--all about relationships now, and CA's strength is drawing out such relationships. </a:t>
            </a:r>
            <a:endParaRPr/>
          </a:p>
          <a:p>
            <a:pPr indent="0" lvl="0" marL="0" rtl="0" algn="l">
              <a:lnSpc>
                <a:spcPct val="115000"/>
              </a:lnSpc>
              <a:spcBef>
                <a:spcPts val="1000"/>
              </a:spcBef>
              <a:spcAft>
                <a:spcPts val="0"/>
              </a:spcAft>
              <a:buNone/>
            </a:pPr>
            <a:r>
              <a:rPr lang="en"/>
              <a:t>Zine Librarians group and ZineCat Group are in one email list--&gt;working together</a:t>
            </a:r>
            <a:endParaRPr/>
          </a:p>
          <a:p>
            <a:pPr indent="0" lvl="0" marL="0" rtl="0" algn="l">
              <a:lnSpc>
                <a:spcPct val="115000"/>
              </a:lnSpc>
              <a:spcBef>
                <a:spcPts val="1000"/>
              </a:spcBef>
              <a:spcAft>
                <a:spcPts val="0"/>
              </a:spcAft>
              <a:buNone/>
            </a:pPr>
            <a:r>
              <a:rPr lang="en"/>
              <a:t>NEH DH Advancement Grant→to fund an in-person meeting to tease out points of unity (i.e, standardization) in cataloging while allowing each library or archive to maintain its unique identity. </a:t>
            </a:r>
            <a:endParaRPr/>
          </a:p>
          <a:p>
            <a:pPr indent="0" lvl="0" marL="0" rtl="0" algn="l">
              <a:lnSpc>
                <a:spcPct val="115000"/>
              </a:lnSpc>
              <a:spcBef>
                <a:spcPts val="1000"/>
              </a:spcBef>
              <a:spcAft>
                <a:spcPts val="0"/>
              </a:spcAft>
              <a:buNone/>
            </a:pPr>
            <a:r>
              <a:rPr lang="en"/>
              <a:t>Try us out...</a:t>
            </a:r>
            <a:endParaRPr/>
          </a:p>
          <a:p>
            <a:pPr indent="0" lvl="0" marL="0" rtl="0" algn="l">
              <a:lnSpc>
                <a:spcPct val="115000"/>
              </a:lnSpc>
              <a:spcBef>
                <a:spcPts val="1000"/>
              </a:spcBef>
              <a:spcAft>
                <a:spcPts val="10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3591dc8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3591dc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3591d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3591d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team members, but maybe also basics about us--GC timeline and track, work outside GC.  </a:t>
            </a:r>
            <a:endParaRPr/>
          </a:p>
          <a:p>
            <a:pPr indent="0" lvl="0" marL="0" rtl="0" algn="l">
              <a:spcBef>
                <a:spcPts val="0"/>
              </a:spcBef>
              <a:spcAft>
                <a:spcPts val="0"/>
              </a:spcAft>
              <a:buNone/>
            </a:pPr>
            <a:r>
              <a:rPr lang="en"/>
              <a:t>Attendees should see the Zine in their hands--&gt;physicality of a zine</a:t>
            </a:r>
            <a:endParaRPr/>
          </a:p>
          <a:p>
            <a:pPr indent="0" lvl="0" marL="0" rtl="0" algn="l">
              <a:spcBef>
                <a:spcPts val="0"/>
              </a:spcBef>
              <a:spcAft>
                <a:spcPts val="0"/>
              </a:spcAft>
              <a:buNone/>
            </a:pPr>
            <a:r>
              <a:rPr lang="en"/>
              <a:t>→ Thank you page in the zine</a:t>
            </a:r>
            <a:endParaRPr/>
          </a:p>
          <a:p>
            <a:pPr indent="0" lvl="0" marL="0" rtl="0" algn="l">
              <a:spcBef>
                <a:spcPts val="0"/>
              </a:spcBef>
              <a:spcAft>
                <a:spcPts val="0"/>
              </a:spcAft>
              <a:buNone/>
            </a:pPr>
            <a:r>
              <a:rPr lang="en"/>
              <a:t>What are zines -- where are they located??  ZUC provides unified location for finding and searching zine collections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f3591dc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f3591dc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Freedman, </a:t>
            </a:r>
            <a:r>
              <a:rPr lang="en">
                <a:solidFill>
                  <a:schemeClr val="dk1"/>
                </a:solidFill>
              </a:rPr>
              <a:t>two classes into </a:t>
            </a:r>
            <a:r>
              <a:rPr lang="en"/>
              <a:t>MALS DH track. </a:t>
            </a:r>
            <a:endParaRPr/>
          </a:p>
          <a:p>
            <a:pPr indent="0" lvl="0" marL="0" rtl="0" algn="l">
              <a:spcBef>
                <a:spcPts val="1000"/>
              </a:spcBef>
              <a:spcAft>
                <a:spcPts val="0"/>
              </a:spcAft>
              <a:buNone/>
            </a:pPr>
            <a:r>
              <a:rPr lang="en"/>
              <a:t>Why there is a cat on the slide</a:t>
            </a:r>
            <a:endParaRPr/>
          </a:p>
          <a:p>
            <a:pPr indent="-298450" lvl="0" marL="457200" rtl="0" algn="l">
              <a:spcBef>
                <a:spcPts val="1000"/>
              </a:spcBef>
              <a:spcAft>
                <a:spcPts val="0"/>
              </a:spcAft>
              <a:buSzPts val="1100"/>
              <a:buChar char="●"/>
            </a:pPr>
            <a:r>
              <a:rPr lang="en"/>
              <a:t>Zine + cat (and it's reading a zine and probably wondering where to find more zines like it, which is VERY META, and we're all about metadata)</a:t>
            </a:r>
            <a:endParaRPr/>
          </a:p>
          <a:p>
            <a:pPr indent="0" lvl="0" marL="0" rtl="0" algn="l">
              <a:spcBef>
                <a:spcPts val="1000"/>
              </a:spcBef>
              <a:spcAft>
                <a:spcPts val="0"/>
              </a:spcAft>
              <a:buNone/>
            </a:pPr>
            <a:r>
              <a:rPr lang="en"/>
              <a:t>It's like a WorldCat (or Digital Public Library of America) for zines. </a:t>
            </a:r>
            <a:endParaRPr/>
          </a:p>
          <a:p>
            <a:pPr indent="0" lvl="0" marL="0" rtl="0" algn="l">
              <a:spcBef>
                <a:spcPts val="1000"/>
              </a:spcBef>
              <a:spcAft>
                <a:spcPts val="0"/>
              </a:spcAft>
              <a:buNone/>
            </a:pPr>
            <a:r>
              <a:rPr lang="en"/>
              <a:t>Union catalog: one-stop place for finding out about zines &amp; where they're held: </a:t>
            </a:r>
            <a:endParaRPr/>
          </a:p>
          <a:p>
            <a:pPr indent="-298450" lvl="0" marL="457200" rtl="0" algn="l">
              <a:spcBef>
                <a:spcPts val="1000"/>
              </a:spcBef>
              <a:spcAft>
                <a:spcPts val="0"/>
              </a:spcAft>
              <a:buSzPts val="1100"/>
              <a:buChar char="●"/>
            </a:pPr>
            <a:r>
              <a:rPr lang="en"/>
              <a:t>known &amp; unknown item searches, e.g., transgender kids</a:t>
            </a:r>
            <a:endParaRPr/>
          </a:p>
          <a:p>
            <a:pPr indent="0" lvl="0" marL="0" marR="0" rtl="0" algn="l">
              <a:lnSpc>
                <a:spcPct val="100000"/>
              </a:lnSpc>
              <a:spcBef>
                <a:spcPts val="1000"/>
              </a:spcBef>
              <a:spcAft>
                <a:spcPts val="0"/>
              </a:spcAft>
              <a:buNone/>
            </a:pPr>
            <a:r>
              <a:rPr lang="en"/>
              <a:t>But why should you care? </a:t>
            </a:r>
            <a:endParaRPr/>
          </a:p>
          <a:p>
            <a:pPr indent="0" lvl="0" marL="0" rtl="0" algn="l">
              <a:spcBef>
                <a:spcPts val="1000"/>
              </a:spcBef>
              <a:spcAft>
                <a:spcPts val="0"/>
              </a:spcAft>
              <a:buNone/>
            </a:pPr>
            <a:r>
              <a:rPr lang="en"/>
              <a:t>Zines are made by people who are otherwise un(der)represented on library shelves </a:t>
            </a:r>
            <a:r>
              <a:rPr lang="en">
                <a:solidFill>
                  <a:schemeClr val="dk1"/>
                </a:solidFill>
              </a:rPr>
              <a:t>due to </a:t>
            </a:r>
            <a:endParaRPr/>
          </a:p>
          <a:p>
            <a:pPr indent="-298450" lvl="0" marL="457200" rtl="0" algn="l">
              <a:spcBef>
                <a:spcPts val="1000"/>
              </a:spcBef>
              <a:spcAft>
                <a:spcPts val="0"/>
              </a:spcAft>
              <a:buSzPts val="1100"/>
              <a:buChar char="●"/>
            </a:pPr>
            <a:r>
              <a:rPr lang="en"/>
              <a:t>age, class, race, gender, sexuality, radical viewpoint </a:t>
            </a:r>
            <a:endParaRPr/>
          </a:p>
          <a:p>
            <a:pPr indent="-298450" lvl="0" marL="457200" rtl="0" algn="l">
              <a:spcBef>
                <a:spcPts val="1000"/>
              </a:spcBef>
              <a:spcAft>
                <a:spcPts val="0"/>
              </a:spcAft>
              <a:buSzPts val="1100"/>
              <a:buChar char="●"/>
            </a:pPr>
            <a:r>
              <a:rPr lang="en"/>
              <a:t>general lack of access to power</a:t>
            </a:r>
            <a:endParaRPr/>
          </a:p>
          <a:p>
            <a:pPr indent="0" lvl="0" marL="0" rtl="0" algn="l">
              <a:spcBef>
                <a:spcPts val="1000"/>
              </a:spcBef>
              <a:spcAft>
                <a:spcPts val="0"/>
              </a:spcAft>
              <a:buNone/>
            </a:pPr>
            <a:r>
              <a:rPr lang="en"/>
              <a:t>Even when these people are on a library shelf, it's usually as the subject of a journalist or scholar's work, </a:t>
            </a:r>
            <a:endParaRPr/>
          </a:p>
          <a:p>
            <a:pPr indent="-298450" lvl="0" marL="457200" rtl="0" algn="l">
              <a:spcBef>
                <a:spcPts val="1000"/>
              </a:spcBef>
              <a:spcAft>
                <a:spcPts val="0"/>
              </a:spcAft>
              <a:buSzPts val="1100"/>
              <a:buChar char="●"/>
            </a:pPr>
            <a:r>
              <a:rPr lang="en"/>
              <a:t>not under their own, unmediated agency. </a:t>
            </a:r>
            <a:endParaRPr/>
          </a:p>
          <a:p>
            <a:pPr indent="0" lvl="0" marL="0" rtl="0" algn="l">
              <a:spcBef>
                <a:spcPts val="1000"/>
              </a:spcBef>
              <a:spcAft>
                <a:spcPts val="0"/>
              </a:spcAft>
              <a:buNone/>
            </a:pPr>
            <a:r>
              <a:rPr lang="en"/>
              <a:t>Zinesters write for a peer audience </a:t>
            </a:r>
            <a:endParaRPr/>
          </a:p>
          <a:p>
            <a:pPr indent="-298450" lvl="0" marL="457200" rtl="0" algn="l">
              <a:spcBef>
                <a:spcPts val="1000"/>
              </a:spcBef>
              <a:spcAft>
                <a:spcPts val="0"/>
              </a:spcAft>
              <a:buSzPts val="1100"/>
              <a:buChar char="●"/>
            </a:pPr>
            <a:r>
              <a:rPr lang="en"/>
              <a:t>about political and social issues like racial justice, personal concerns like </a:t>
            </a:r>
            <a:r>
              <a:rPr lang="en">
                <a:solidFill>
                  <a:schemeClr val="dk1"/>
                </a:solidFill>
              </a:rPr>
              <a:t>mental health and </a:t>
            </a:r>
            <a:r>
              <a:rPr lang="en"/>
              <a:t>self-injury</a:t>
            </a:r>
            <a:endParaRPr/>
          </a:p>
          <a:p>
            <a:pPr indent="-298450" lvl="0" marL="457200" rtl="0" algn="l">
              <a:spcBef>
                <a:spcPts val="1000"/>
              </a:spcBef>
              <a:spcAft>
                <a:spcPts val="0"/>
              </a:spcAft>
              <a:buSzPts val="1100"/>
              <a:buChar char="●"/>
            </a:pPr>
            <a:r>
              <a:rPr lang="en"/>
              <a:t>share instructions on a range of topics including herbal remedies for menstrual cramps and home greywater reclamation. </a:t>
            </a:r>
            <a:endParaRPr/>
          </a:p>
          <a:p>
            <a:pPr indent="0" lvl="0" marL="0" rtl="0" algn="l">
              <a:spcBef>
                <a:spcPts val="1000"/>
              </a:spcBef>
              <a:spcAft>
                <a:spcPts val="0"/>
              </a:spcAft>
              <a:buNone/>
            </a:pPr>
            <a:r>
              <a:rPr lang="en"/>
              <a:t>People who want to locate zines--that I've </a:t>
            </a:r>
            <a:r>
              <a:rPr lang="en">
                <a:solidFill>
                  <a:schemeClr val="dk1"/>
                </a:solidFill>
              </a:rPr>
              <a:t>personally </a:t>
            </a:r>
            <a:r>
              <a:rPr lang="en"/>
              <a:t>hosted at my library--</a:t>
            </a:r>
            <a:endParaRPr/>
          </a:p>
          <a:p>
            <a:pPr indent="-298450" lvl="0" marL="457200" rtl="0" algn="l">
              <a:spcBef>
                <a:spcPts val="1000"/>
              </a:spcBef>
              <a:spcAft>
                <a:spcPts val="0"/>
              </a:spcAft>
              <a:buSzPts val="1100"/>
              <a:buChar char="●"/>
            </a:pPr>
            <a:r>
              <a:rPr lang="en"/>
              <a:t>[list on slide]</a:t>
            </a:r>
            <a:endParaRPr/>
          </a:p>
          <a:p>
            <a:pPr indent="-298450" lvl="0" marL="457200" rtl="0" algn="l">
              <a:spcBef>
                <a:spcPts val="1000"/>
              </a:spcBef>
              <a:spcAft>
                <a:spcPts val="0"/>
              </a:spcAft>
              <a:buClr>
                <a:schemeClr val="dk1"/>
              </a:buClr>
              <a:buSzPts val="1100"/>
              <a:buChar char="●"/>
            </a:pPr>
            <a:r>
              <a:rPr lang="en">
                <a:solidFill>
                  <a:schemeClr val="dk1"/>
                </a:solidFill>
              </a:rPr>
              <a:t>journalists in across multiple media platforms. </a:t>
            </a:r>
            <a:endParaRPr/>
          </a:p>
          <a:p>
            <a:pPr indent="-298450" lvl="0" marL="457200" rtl="0" algn="l">
              <a:spcBef>
                <a:spcPts val="1000"/>
              </a:spcBef>
              <a:spcAft>
                <a:spcPts val="0"/>
              </a:spcAft>
              <a:buSzPts val="1100"/>
              <a:buChar char="●"/>
            </a:pPr>
            <a:r>
              <a:rPr lang="en"/>
              <a:t>as well as leisure zine readers, like a woman who lost her zine collection as a teen when she came out to her parents and was kicked out of their house</a:t>
            </a:r>
            <a:endParaRPr/>
          </a:p>
          <a:p>
            <a:pPr indent="0" lvl="0" marL="0" rtl="0" algn="l">
              <a:spcBef>
                <a:spcPts val="1000"/>
              </a:spcBef>
              <a:spcAft>
                <a:spcPts val="0"/>
              </a:spcAft>
              <a:buNone/>
            </a:pPr>
            <a:r>
              <a:rPr lang="en"/>
              <a:t>Zine librarians from across North America discussing the idea since 2009, including conference calls for the last few years, but we didn't have much tangible to show for it until now. </a:t>
            </a:r>
            <a:endParaRPr/>
          </a:p>
          <a:p>
            <a:pPr indent="-298450" lvl="0" marL="457200" rtl="0" algn="l">
              <a:spcBef>
                <a:spcPts val="1000"/>
              </a:spcBef>
              <a:spcAft>
                <a:spcPts val="0"/>
              </a:spcAft>
              <a:buSzPts val="1100"/>
              <a:buChar char="●"/>
            </a:pPr>
            <a:r>
              <a:rPr lang="en"/>
              <a:t>The zine cat project team has managed, in two months, to sketch a proof of concept of the zine union catalog. </a:t>
            </a:r>
            <a:endParaRPr/>
          </a:p>
          <a:p>
            <a:pPr indent="0" lvl="0" marL="0" rtl="0" algn="l">
              <a:spcBef>
                <a:spcPts val="1000"/>
              </a:spcBef>
              <a:spcAft>
                <a:spcPts val="0"/>
              </a:spcAft>
              <a:buNone/>
            </a:pPr>
            <a:r>
              <a:rPr lang="en"/>
              <a:t>Here is our developer Alex Segal to introduce you...</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f3e3bebc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f3e3bebc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you now know, various institutions have collections of zines that may be of interest to researchers and the general public. But, some of these institutions can be small and hard to find.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why not have one place where a user can search multiple collections at the same time?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Well.. There are some major obstacles. One main issues is that different collections follow their own standards for how to catalog their materials.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Using the work done by zine librarians, the Zine Union Catalog sets out to tackle this issue.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4b8e15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4b8e15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ZineCat prototype takes sample metadata from three different collections.</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solidFill>
                  <a:schemeClr val="dk1"/>
                </a:solidFill>
              </a:rPr>
              <a:t>Denver Zine Library, Barnard Zine Library</a:t>
            </a:r>
            <a:endParaRPr sz="1300"/>
          </a:p>
          <a:p>
            <a:pPr indent="0" lvl="0" marL="0" rtl="0" algn="l">
              <a:spcBef>
                <a:spcPts val="0"/>
              </a:spcBef>
              <a:spcAft>
                <a:spcPts val="0"/>
              </a:spcAft>
              <a:buNone/>
            </a:pPr>
            <a:r>
              <a:t/>
            </a:r>
            <a:endParaRPr sz="1200"/>
          </a:p>
          <a:p>
            <a:pPr indent="0" lvl="0" marL="0" rtl="0" algn="l">
              <a:lnSpc>
                <a:spcPct val="115000"/>
              </a:lnSpc>
              <a:spcBef>
                <a:spcPts val="0"/>
              </a:spcBef>
              <a:spcAft>
                <a:spcPts val="1600"/>
              </a:spcAft>
              <a:buClr>
                <a:schemeClr val="dk1"/>
              </a:buClr>
              <a:buSzPts val="1100"/>
              <a:buFont typeface="Arial"/>
              <a:buNone/>
            </a:pPr>
            <a:r>
              <a:rPr lang="en" sz="1400">
                <a:solidFill>
                  <a:schemeClr val="dk1"/>
                </a:solidFill>
              </a:rPr>
              <a:t>And the Queer Zine Archival Project, a catalog built with the xZINECOREx mapping schema that Zine Cat uses.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f4b8e15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f4b8e15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Zine Cat was built using Collective Access - an open-source content management system that can be used for private and public-facing collections.</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Collective Access allowed us to design a mapping schema that would make it easy to normalize data. Our current schema only includes the most essential fields - title, author, details about where and when it was created, and details about the source collection.</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300">
                <a:solidFill>
                  <a:schemeClr val="dk1"/>
                </a:solidFill>
              </a:rPr>
              <a:t>All that needs to be done to participate in ZineCat is to export metadata according to our mapping schema</a:t>
            </a:r>
            <a:endParaRPr sz="1800">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4de343c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4de343c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TOP: </a:t>
            </a:r>
            <a:r>
              <a:rPr lang="en" sz="1300">
                <a:solidFill>
                  <a:schemeClr val="dk1"/>
                </a:solidFill>
              </a:rPr>
              <a:t>Sample metadata from Queer Zine Archive Collection</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BOTTOM: </a:t>
            </a:r>
            <a:r>
              <a:rPr lang="en" sz="1300">
                <a:solidFill>
                  <a:schemeClr val="dk1"/>
                </a:solidFill>
              </a:rPr>
              <a:t>Our mapping schema</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RIGHT: </a:t>
            </a:r>
            <a:r>
              <a:rPr lang="en" sz="1300">
                <a:solidFill>
                  <a:schemeClr val="dk1"/>
                </a:solidFill>
              </a:rPr>
              <a:t>What you see on the Zine Union Catalog</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f4de343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f4de343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TOP: </a:t>
            </a:r>
            <a:r>
              <a:rPr lang="en">
                <a:solidFill>
                  <a:schemeClr val="dk1"/>
                </a:solidFill>
              </a:rPr>
              <a:t>Sample metadata from Queer Zine Archive Collection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BOTTOM: </a:t>
            </a:r>
            <a:r>
              <a:rPr lang="en">
                <a:solidFill>
                  <a:schemeClr val="dk1"/>
                </a:solidFill>
              </a:rPr>
              <a:t>Our mapping schema</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RIGHT: </a:t>
            </a:r>
            <a:r>
              <a:rPr lang="en">
                <a:solidFill>
                  <a:schemeClr val="dk1"/>
                </a:solidFill>
              </a:rPr>
              <a:t>What you see on the Zine Union Catalog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If you look at authors, Kate Huh for example….</a:t>
            </a:r>
            <a:endParaRPr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50b908a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f50b908a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TOP: </a:t>
            </a:r>
            <a:r>
              <a:rPr lang="en">
                <a:solidFill>
                  <a:schemeClr val="dk1"/>
                </a:solidFill>
              </a:rPr>
              <a:t>Sample metadata from Queer Zine Archive Collection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BOTTOM: </a:t>
            </a:r>
            <a:r>
              <a:rPr lang="en">
                <a:solidFill>
                  <a:schemeClr val="dk1"/>
                </a:solidFill>
              </a:rPr>
              <a:t>Our mapping schema</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RIGHT: </a:t>
            </a:r>
            <a:r>
              <a:rPr lang="en">
                <a:solidFill>
                  <a:schemeClr val="dk1"/>
                </a:solidFill>
              </a:rPr>
              <a:t>What you see on the Zine Union Catalog</a:t>
            </a:r>
            <a:endParaRPr>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The mapping schema we’ve created has a field for this. It turns the content of a particular column in the metadata into an authoritative field.</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58200" y="445075"/>
            <a:ext cx="5374200" cy="4123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zinecat.org"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zinecat.org" TargetMode="External"/><Relationship Id="rId4" Type="http://schemas.openxmlformats.org/officeDocument/2006/relationships/hyperlink" Target="mailto:zinecatproject@gmail.com" TargetMode="External"/><Relationship Id="rId11" Type="http://schemas.openxmlformats.org/officeDocument/2006/relationships/image" Target="../media/image1.png"/><Relationship Id="rId10" Type="http://schemas.openxmlformats.org/officeDocument/2006/relationships/hyperlink" Target="http://zinecats.tumblr.com" TargetMode="External"/><Relationship Id="rId9" Type="http://schemas.openxmlformats.org/officeDocument/2006/relationships/hyperlink" Target="http://qzap.org" TargetMode="External"/><Relationship Id="rId5" Type="http://schemas.openxmlformats.org/officeDocument/2006/relationships/hyperlink" Target="https://github.com/MiloQZAP/xZINECOREx" TargetMode="External"/><Relationship Id="rId6" Type="http://schemas.openxmlformats.org/officeDocument/2006/relationships/hyperlink" Target="http://www.collectiveaccess.org/" TargetMode="External"/><Relationship Id="rId7" Type="http://schemas.openxmlformats.org/officeDocument/2006/relationships/hyperlink" Target="https://zines.barnard.edu/" TargetMode="External"/><Relationship Id="rId8" Type="http://schemas.openxmlformats.org/officeDocument/2006/relationships/hyperlink" Target="http://denverzinelibrary.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worldcat.org/" TargetMode="External"/><Relationship Id="rId4" Type="http://schemas.openxmlformats.org/officeDocument/2006/relationships/hyperlink" Target="https://dp.la"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55" name="Google Shape;55;p13"/>
          <p:cNvSpPr txBox="1"/>
          <p:nvPr>
            <p:ph idx="1" type="body"/>
          </p:nvPr>
        </p:nvSpPr>
        <p:spPr>
          <a:xfrm>
            <a:off x="3458200" y="1135325"/>
            <a:ext cx="5374200" cy="30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br>
              <a:rPr lang="en" sz="2400">
                <a:solidFill>
                  <a:srgbClr val="CC0000"/>
                </a:solidFill>
              </a:rPr>
            </a:br>
            <a:r>
              <a:rPr lang="en" sz="3600">
                <a:solidFill>
                  <a:srgbClr val="CC0000"/>
                </a:solidFill>
              </a:rPr>
              <a:t>Zine Union Catalog</a:t>
            </a:r>
            <a:endParaRPr sz="3600">
              <a:solidFill>
                <a:srgbClr val="CC0000"/>
              </a:solidFill>
            </a:endParaRPr>
          </a:p>
          <a:p>
            <a:pPr indent="0" lvl="0" marL="0" rtl="0" algn="ctr">
              <a:spcBef>
                <a:spcPts val="1600"/>
              </a:spcBef>
              <a:spcAft>
                <a:spcPts val="0"/>
              </a:spcAft>
              <a:buNone/>
            </a:pPr>
            <a:r>
              <a:t/>
            </a:r>
            <a:endParaRPr>
              <a:solidFill>
                <a:srgbClr val="000000"/>
              </a:solidFill>
            </a:endParaRPr>
          </a:p>
          <a:p>
            <a:pPr indent="0" lvl="0" marL="0" rtl="0" algn="ctr">
              <a:lnSpc>
                <a:spcPct val="100000"/>
              </a:lnSpc>
              <a:spcBef>
                <a:spcPts val="1600"/>
              </a:spcBef>
              <a:spcAft>
                <a:spcPts val="0"/>
              </a:spcAft>
              <a:buNone/>
            </a:pPr>
            <a:r>
              <a:rPr lang="en">
                <a:solidFill>
                  <a:srgbClr val="293F4C"/>
                </a:solidFill>
              </a:rPr>
              <a:t>The Digital GC: 2016-2017 Year-End Showcase</a:t>
            </a:r>
            <a:endParaRPr i="1">
              <a:solidFill>
                <a:srgbClr val="000000"/>
              </a:solidFill>
            </a:endParaRPr>
          </a:p>
        </p:txBody>
      </p:sp>
      <p:pic>
        <p:nvPicPr>
          <p:cNvPr id="56" name="Google Shape;56;p13"/>
          <p:cNvPicPr preferRelativeResize="0"/>
          <p:nvPr/>
        </p:nvPicPr>
        <p:blipFill>
          <a:blip r:embed="rId3">
            <a:alphaModFix/>
          </a:blip>
          <a:stretch>
            <a:fillRect/>
          </a:stretch>
        </p:blipFill>
        <p:spPr>
          <a:xfrm>
            <a:off x="-57150" y="741389"/>
            <a:ext cx="3660722" cy="3660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details_map_data_-_combinedv2.jpg" id="116" name="Google Shape;116;p22"/>
          <p:cNvPicPr preferRelativeResize="0"/>
          <p:nvPr/>
        </p:nvPicPr>
        <p:blipFill rotWithShape="1">
          <a:blip r:embed="rId3">
            <a:alphaModFix/>
          </a:blip>
          <a:srcRect b="31155" l="3356" r="6901" t="2031"/>
          <a:stretch/>
        </p:blipFill>
        <p:spPr>
          <a:xfrm>
            <a:off x="188375" y="119075"/>
            <a:ext cx="8802626" cy="4694351"/>
          </a:xfrm>
          <a:prstGeom prst="rect">
            <a:avLst/>
          </a:prstGeom>
          <a:noFill/>
          <a:ln>
            <a:noFill/>
          </a:ln>
        </p:spPr>
      </p:pic>
      <p:sp>
        <p:nvSpPr>
          <p:cNvPr id="117" name="Google Shape;117;p22"/>
          <p:cNvSpPr/>
          <p:nvPr/>
        </p:nvSpPr>
        <p:spPr>
          <a:xfrm>
            <a:off x="8424000" y="26163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5670525" y="10677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2613300" y="38121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125" name="Google Shape;125;p23"/>
          <p:cNvSpPr txBox="1"/>
          <p:nvPr/>
        </p:nvSpPr>
        <p:spPr>
          <a:xfrm>
            <a:off x="790425" y="3765575"/>
            <a:ext cx="4860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Creator/Publisher Search Results Page</a:t>
            </a:r>
            <a:endParaRPr/>
          </a:p>
        </p:txBody>
      </p:sp>
      <p:pic>
        <p:nvPicPr>
          <p:cNvPr id="126" name="Google Shape;126;p23"/>
          <p:cNvPicPr preferRelativeResize="0"/>
          <p:nvPr/>
        </p:nvPicPr>
        <p:blipFill rotWithShape="1">
          <a:blip r:embed="rId3">
            <a:alphaModFix/>
          </a:blip>
          <a:srcRect b="0" l="0" r="32354" t="0"/>
          <a:stretch/>
        </p:blipFill>
        <p:spPr>
          <a:xfrm>
            <a:off x="172650" y="198050"/>
            <a:ext cx="6874349" cy="3567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132" name="Google Shape;132;p24"/>
          <p:cNvSpPr txBox="1"/>
          <p:nvPr>
            <p:ph idx="1" type="body"/>
          </p:nvPr>
        </p:nvSpPr>
        <p:spPr>
          <a:xfrm>
            <a:off x="194025" y="209450"/>
            <a:ext cx="8638500" cy="43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And now for a live demo…</a:t>
            </a:r>
            <a:endParaRPr sz="2400">
              <a:solidFill>
                <a:srgbClr val="CC0000"/>
              </a:solidFill>
            </a:endParaRPr>
          </a:p>
          <a:p>
            <a:pPr indent="0" lvl="0" marL="0" rtl="0" algn="l">
              <a:spcBef>
                <a:spcPts val="1600"/>
              </a:spcBef>
              <a:spcAft>
                <a:spcPts val="1600"/>
              </a:spcAft>
              <a:buNone/>
            </a:pPr>
            <a:r>
              <a:t/>
            </a:r>
            <a:endParaRPr sz="2400">
              <a:solidFill>
                <a:srgbClr val="CC0000"/>
              </a:solidFill>
            </a:endParaRPr>
          </a:p>
        </p:txBody>
      </p:sp>
      <p:pic>
        <p:nvPicPr>
          <p:cNvPr descr="Screen Shot 2017-05-15 at 4.06.21 PM.png" id="133" name="Google Shape;133;p24">
            <a:hlinkClick r:id="rId3"/>
          </p:cNvPr>
          <p:cNvPicPr preferRelativeResize="0"/>
          <p:nvPr/>
        </p:nvPicPr>
        <p:blipFill>
          <a:blip r:embed="rId4">
            <a:alphaModFix/>
          </a:blip>
          <a:stretch>
            <a:fillRect/>
          </a:stretch>
        </p:blipFill>
        <p:spPr>
          <a:xfrm>
            <a:off x="661600" y="750075"/>
            <a:ext cx="5237525" cy="3767350"/>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139" name="Google Shape;139;p25"/>
          <p:cNvSpPr txBox="1"/>
          <p:nvPr>
            <p:ph idx="1" type="body"/>
          </p:nvPr>
        </p:nvSpPr>
        <p:spPr>
          <a:xfrm>
            <a:off x="503175" y="445075"/>
            <a:ext cx="41559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Next Steps</a:t>
            </a:r>
            <a:endParaRPr sz="2400">
              <a:solidFill>
                <a:srgbClr val="CC0000"/>
              </a:solidFill>
            </a:endParaRPr>
          </a:p>
          <a:p>
            <a:pPr indent="-342900" lvl="0" marL="457200" rtl="0" algn="l">
              <a:spcBef>
                <a:spcPts val="1600"/>
              </a:spcBef>
              <a:spcAft>
                <a:spcPts val="0"/>
              </a:spcAft>
              <a:buClr>
                <a:srgbClr val="000000"/>
              </a:buClr>
              <a:buSzPts val="1800"/>
              <a:buChar char="●"/>
            </a:pPr>
            <a:r>
              <a:rPr lang="en">
                <a:solidFill>
                  <a:srgbClr val="000000"/>
                </a:solidFill>
              </a:rPr>
              <a:t>More records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More libraries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More fields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Mutual metadata (that's anarchist for "authority control")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Maybe some money</a:t>
            </a:r>
            <a:endParaRPr>
              <a:solidFill>
                <a:srgbClr val="000000"/>
              </a:solidFill>
            </a:endParaRPr>
          </a:p>
        </p:txBody>
      </p:sp>
      <p:pic>
        <p:nvPicPr>
          <p:cNvPr id="140" name="Google Shape;140;p25"/>
          <p:cNvPicPr preferRelativeResize="0"/>
          <p:nvPr/>
        </p:nvPicPr>
        <p:blipFill>
          <a:blip r:embed="rId3">
            <a:alphaModFix/>
          </a:blip>
          <a:stretch>
            <a:fillRect/>
          </a:stretch>
        </p:blipFill>
        <p:spPr>
          <a:xfrm>
            <a:off x="4659075" y="990600"/>
            <a:ext cx="4180125" cy="31220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146" name="Google Shape;146;p26"/>
          <p:cNvSpPr txBox="1"/>
          <p:nvPr>
            <p:ph idx="1" type="body"/>
          </p:nvPr>
        </p:nvSpPr>
        <p:spPr>
          <a:xfrm>
            <a:off x="503175" y="445075"/>
            <a:ext cx="4998000" cy="4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Credits &amp; Links</a:t>
            </a:r>
            <a:endParaRPr sz="2400">
              <a:solidFill>
                <a:srgbClr val="000000"/>
              </a:solidFill>
            </a:endParaRPr>
          </a:p>
          <a:p>
            <a:pPr indent="-342900" lvl="0" marL="457200" rtl="0" algn="l">
              <a:spcBef>
                <a:spcPts val="0"/>
              </a:spcBef>
              <a:spcAft>
                <a:spcPts val="0"/>
              </a:spcAft>
              <a:buClr>
                <a:srgbClr val="0000FF"/>
              </a:buClr>
              <a:buSzPts val="1800"/>
              <a:buChar char="●"/>
            </a:pPr>
            <a:r>
              <a:rPr lang="en">
                <a:solidFill>
                  <a:srgbClr val="000000"/>
                </a:solidFill>
              </a:rPr>
              <a:t>Website</a:t>
            </a:r>
            <a:r>
              <a:rPr lang="en" sz="2400">
                <a:solidFill>
                  <a:srgbClr val="CC0000"/>
                </a:solidFill>
              </a:rPr>
              <a:t> </a:t>
            </a:r>
            <a:r>
              <a:rPr lang="en" u="sng">
                <a:solidFill>
                  <a:srgbClr val="0000FF"/>
                </a:solidFill>
                <a:hlinkClick r:id="rId3">
                  <a:extLst>
                    <a:ext uri="{A12FA001-AC4F-418D-AE19-62706E023703}">
                      <ahyp:hlinkClr val="tx"/>
                    </a:ext>
                  </a:extLst>
                </a:hlinkClick>
              </a:rPr>
              <a:t>zinecat.org</a:t>
            </a:r>
            <a:r>
              <a:rPr lang="en">
                <a:solidFill>
                  <a:srgbClr val="000000"/>
                </a:solidFill>
              </a:rPr>
              <a:t> </a:t>
            </a:r>
            <a:endParaRPr>
              <a:solidFill>
                <a:srgbClr val="000000"/>
              </a:solidFill>
            </a:endParaRPr>
          </a:p>
          <a:p>
            <a:pPr indent="-342900" lvl="0" marL="457200" rtl="0" algn="l">
              <a:spcBef>
                <a:spcPts val="0"/>
              </a:spcBef>
              <a:spcAft>
                <a:spcPts val="0"/>
              </a:spcAft>
              <a:buClr>
                <a:srgbClr val="0000FF"/>
              </a:buClr>
              <a:buSzPts val="1800"/>
              <a:buChar char="●"/>
            </a:pPr>
            <a:r>
              <a:rPr lang="en">
                <a:solidFill>
                  <a:schemeClr val="dk1"/>
                </a:solidFill>
              </a:rPr>
              <a:t>Email </a:t>
            </a:r>
            <a:r>
              <a:rPr lang="en" u="sng">
                <a:solidFill>
                  <a:srgbClr val="0000FF"/>
                </a:solidFill>
                <a:hlinkClick r:id="rId4">
                  <a:extLst>
                    <a:ext uri="{A12FA001-AC4F-418D-AE19-62706E023703}">
                      <ahyp:hlinkClr val="tx"/>
                    </a:ext>
                  </a:extLst>
                </a:hlinkClick>
              </a:rPr>
              <a:t>zinecatproject@gmail.com</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Repository </a:t>
            </a:r>
            <a:r>
              <a:rPr lang="en" u="sng">
                <a:solidFill>
                  <a:srgbClr val="0000FF"/>
                </a:solidFill>
                <a:hlinkClick r:id="rId5">
                  <a:extLst>
                    <a:ext uri="{A12FA001-AC4F-418D-AE19-62706E023703}">
                      <ahyp:hlinkClr val="tx"/>
                    </a:ext>
                  </a:extLst>
                </a:hlinkClick>
              </a:rPr>
              <a:t>github.com/MiloQZAP/xZINECOREx</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Collective Access </a:t>
            </a:r>
            <a:r>
              <a:rPr lang="en" u="sng">
                <a:solidFill>
                  <a:srgbClr val="0000FF"/>
                </a:solidFill>
                <a:hlinkClick r:id="rId6">
                  <a:extLst>
                    <a:ext uri="{A12FA001-AC4F-418D-AE19-62706E023703}">
                      <ahyp:hlinkClr val="tx"/>
                    </a:ext>
                  </a:extLst>
                </a:hlinkClick>
              </a:rPr>
              <a:t>collectiveaccess.org</a:t>
            </a:r>
            <a:r>
              <a:rPr lang="en">
                <a:solidFill>
                  <a:srgbClr val="CC0000"/>
                </a:solidFill>
              </a:rPr>
              <a:t> </a:t>
            </a:r>
            <a:endParaRPr>
              <a:solidFill>
                <a:srgbClr val="CC0000"/>
              </a:solidFill>
            </a:endParaRPr>
          </a:p>
          <a:p>
            <a:pPr indent="-342900" lvl="0" marL="457200" rtl="0" algn="l">
              <a:spcBef>
                <a:spcPts val="0"/>
              </a:spcBef>
              <a:spcAft>
                <a:spcPts val="0"/>
              </a:spcAft>
              <a:buClr>
                <a:srgbClr val="0000FF"/>
              </a:buClr>
              <a:buSzPts val="1800"/>
              <a:buChar char="●"/>
            </a:pPr>
            <a:r>
              <a:rPr lang="en">
                <a:solidFill>
                  <a:schemeClr val="dk1"/>
                </a:solidFill>
              </a:rPr>
              <a:t>Participating libraries</a:t>
            </a:r>
            <a:endParaRPr>
              <a:solidFill>
                <a:schemeClr val="dk1"/>
              </a:solidFill>
            </a:endParaRPr>
          </a:p>
          <a:p>
            <a:pPr indent="-317500" lvl="1" marL="914400" rtl="0" algn="l">
              <a:spcBef>
                <a:spcPts val="0"/>
              </a:spcBef>
              <a:spcAft>
                <a:spcPts val="0"/>
              </a:spcAft>
              <a:buClr>
                <a:srgbClr val="0000FF"/>
              </a:buClr>
              <a:buSzPts val="1400"/>
              <a:buChar char="○"/>
            </a:pPr>
            <a:r>
              <a:rPr lang="en">
                <a:solidFill>
                  <a:schemeClr val="dk1"/>
                </a:solidFill>
              </a:rPr>
              <a:t>Barnard Zine Library  </a:t>
            </a:r>
            <a:r>
              <a:rPr lang="en" u="sng">
                <a:solidFill>
                  <a:srgbClr val="0000FF"/>
                </a:solidFill>
                <a:hlinkClick r:id="rId7">
                  <a:extLst>
                    <a:ext uri="{A12FA001-AC4F-418D-AE19-62706E023703}">
                      <ahyp:hlinkClr val="tx"/>
                    </a:ext>
                  </a:extLst>
                </a:hlinkClick>
              </a:rPr>
              <a:t>zines.barnard.edu</a:t>
            </a:r>
            <a:endParaRPr>
              <a:solidFill>
                <a:srgbClr val="0000FF"/>
              </a:solidFill>
            </a:endParaRPr>
          </a:p>
          <a:p>
            <a:pPr indent="-317500" lvl="1" marL="914400" rtl="0" algn="l">
              <a:spcBef>
                <a:spcPts val="0"/>
              </a:spcBef>
              <a:spcAft>
                <a:spcPts val="0"/>
              </a:spcAft>
              <a:buClr>
                <a:srgbClr val="0000FF"/>
              </a:buClr>
              <a:buSzPts val="1400"/>
              <a:buChar char="○"/>
            </a:pPr>
            <a:r>
              <a:rPr lang="en">
                <a:solidFill>
                  <a:schemeClr val="dk1"/>
                </a:solidFill>
              </a:rPr>
              <a:t>Denver Zine Library </a:t>
            </a:r>
            <a:r>
              <a:rPr lang="en" u="sng">
                <a:solidFill>
                  <a:srgbClr val="0000FF"/>
                </a:solidFill>
                <a:hlinkClick r:id="rId8">
                  <a:extLst>
                    <a:ext uri="{A12FA001-AC4F-418D-AE19-62706E023703}">
                      <ahyp:hlinkClr val="tx"/>
                    </a:ext>
                  </a:extLst>
                </a:hlinkClick>
              </a:rPr>
              <a:t>denverzinelibrary.org</a:t>
            </a:r>
            <a:endParaRPr>
              <a:solidFill>
                <a:srgbClr val="0000FF"/>
              </a:solidFill>
            </a:endParaRPr>
          </a:p>
          <a:p>
            <a:pPr indent="-317500" lvl="1" marL="914400" rtl="0" algn="l">
              <a:spcBef>
                <a:spcPts val="0"/>
              </a:spcBef>
              <a:spcAft>
                <a:spcPts val="0"/>
              </a:spcAft>
              <a:buClr>
                <a:srgbClr val="0000FF"/>
              </a:buClr>
              <a:buSzPts val="1400"/>
              <a:buChar char="○"/>
            </a:pPr>
            <a:r>
              <a:rPr lang="en">
                <a:solidFill>
                  <a:schemeClr val="dk1"/>
                </a:solidFill>
              </a:rPr>
              <a:t>Queer Zine Archive Project </a:t>
            </a:r>
            <a:r>
              <a:rPr lang="en" u="sng">
                <a:solidFill>
                  <a:srgbClr val="0000FF"/>
                </a:solidFill>
                <a:hlinkClick r:id="rId9">
                  <a:extLst>
                    <a:ext uri="{A12FA001-AC4F-418D-AE19-62706E023703}">
                      <ahyp:hlinkClr val="tx"/>
                    </a:ext>
                  </a:extLst>
                </a:hlinkClick>
              </a:rPr>
              <a:t>qzap.org</a:t>
            </a:r>
            <a:endParaRPr>
              <a:solidFill>
                <a:srgbClr val="0000FF"/>
              </a:solidFill>
            </a:endParaRPr>
          </a:p>
          <a:p>
            <a:pPr indent="-342900" lvl="0" marL="457200" rtl="0" algn="l">
              <a:spcBef>
                <a:spcPts val="0"/>
              </a:spcBef>
              <a:spcAft>
                <a:spcPts val="0"/>
              </a:spcAft>
              <a:buClr>
                <a:srgbClr val="0000FF"/>
              </a:buClr>
              <a:buSzPts val="1800"/>
              <a:buChar char="●"/>
            </a:pPr>
            <a:r>
              <a:rPr lang="en">
                <a:solidFill>
                  <a:schemeClr val="dk1"/>
                </a:solidFill>
              </a:rPr>
              <a:t>Zine Union Catalog on zinelibraries.info </a:t>
            </a:r>
            <a:r>
              <a:rPr lang="en">
                <a:solidFill>
                  <a:srgbClr val="0000FF"/>
                </a:solidFill>
              </a:rPr>
              <a:t>zinelibraries.info/zine-union-catalog</a:t>
            </a:r>
            <a:endParaRPr>
              <a:solidFill>
                <a:srgbClr val="0000FF"/>
              </a:solidFill>
            </a:endParaRPr>
          </a:p>
          <a:p>
            <a:pPr indent="-342900" lvl="0" marL="457200" rtl="0" algn="l">
              <a:spcBef>
                <a:spcPts val="0"/>
              </a:spcBef>
              <a:spcAft>
                <a:spcPts val="0"/>
              </a:spcAft>
              <a:buClr>
                <a:srgbClr val="0000FF"/>
              </a:buClr>
              <a:buSzPts val="1800"/>
              <a:buChar char="●"/>
            </a:pPr>
            <a:r>
              <a:rPr lang="en">
                <a:solidFill>
                  <a:schemeClr val="dk1"/>
                </a:solidFill>
              </a:rPr>
              <a:t>Cat photos </a:t>
            </a:r>
            <a:r>
              <a:rPr lang="en" u="sng">
                <a:solidFill>
                  <a:srgbClr val="0000FF"/>
                </a:solidFill>
                <a:hlinkClick r:id="rId10">
                  <a:extLst>
                    <a:ext uri="{A12FA001-AC4F-418D-AE19-62706E023703}">
                      <ahyp:hlinkClr val="tx"/>
                    </a:ext>
                  </a:extLst>
                </a:hlinkClick>
              </a:rPr>
              <a:t>zinecats.tumblr.com</a:t>
            </a:r>
            <a:endParaRPr>
              <a:solidFill>
                <a:srgbClr val="000000"/>
              </a:solidFill>
            </a:endParaRPr>
          </a:p>
        </p:txBody>
      </p:sp>
      <p:pic>
        <p:nvPicPr>
          <p:cNvPr id="147" name="Google Shape;147;p26"/>
          <p:cNvPicPr preferRelativeResize="0"/>
          <p:nvPr/>
        </p:nvPicPr>
        <p:blipFill rotWithShape="1">
          <a:blip r:embed="rId11">
            <a:alphaModFix/>
          </a:blip>
          <a:srcRect b="400" l="0" r="0" t="25360"/>
          <a:stretch/>
        </p:blipFill>
        <p:spPr>
          <a:xfrm>
            <a:off x="5252575" y="750400"/>
            <a:ext cx="3372350" cy="381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62" name="Google Shape;62;p14"/>
          <p:cNvSpPr txBox="1"/>
          <p:nvPr>
            <p:ph idx="1" type="body"/>
          </p:nvPr>
        </p:nvSpPr>
        <p:spPr>
          <a:xfrm>
            <a:off x="344125" y="749875"/>
            <a:ext cx="7221600" cy="3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Zine Union Catalog Team</a:t>
            </a:r>
            <a:endParaRPr sz="2400">
              <a:solidFill>
                <a:srgbClr val="CC0000"/>
              </a:solidFill>
            </a:endParaRPr>
          </a:p>
          <a:p>
            <a:pPr indent="0" lvl="0" marL="457200" rtl="0" algn="l">
              <a:spcBef>
                <a:spcPts val="1600"/>
              </a:spcBef>
              <a:spcAft>
                <a:spcPts val="0"/>
              </a:spcAft>
              <a:buNone/>
            </a:pPr>
            <a:br>
              <a:rPr lang="en" sz="1000">
                <a:solidFill>
                  <a:srgbClr val="000000"/>
                </a:solidFill>
              </a:rPr>
            </a:br>
            <a:r>
              <a:rPr lang="en">
                <a:solidFill>
                  <a:srgbClr val="000000"/>
                </a:solidFill>
              </a:rPr>
              <a:t>Jenna Freedman: </a:t>
            </a:r>
            <a:r>
              <a:rPr i="1" lang="en">
                <a:solidFill>
                  <a:srgbClr val="000000"/>
                </a:solidFill>
              </a:rPr>
              <a:t>Project Director and Community Manager</a:t>
            </a:r>
            <a:br>
              <a:rPr lang="en">
                <a:solidFill>
                  <a:srgbClr val="000000"/>
                </a:solidFill>
              </a:rPr>
            </a:br>
            <a:br>
              <a:rPr lang="en">
                <a:solidFill>
                  <a:srgbClr val="000000"/>
                </a:solidFill>
              </a:rPr>
            </a:br>
            <a:r>
              <a:rPr lang="en">
                <a:solidFill>
                  <a:srgbClr val="000000"/>
                </a:solidFill>
              </a:rPr>
              <a:t>Lauren Kehoe: </a:t>
            </a:r>
            <a:r>
              <a:rPr i="1" lang="en">
                <a:solidFill>
                  <a:srgbClr val="000000"/>
                </a:solidFill>
              </a:rPr>
              <a:t>Metadata Specialist and Documentarian</a:t>
            </a:r>
            <a:br>
              <a:rPr lang="en">
                <a:solidFill>
                  <a:srgbClr val="000000"/>
                </a:solidFill>
              </a:rPr>
            </a:br>
            <a:r>
              <a:rPr lang="en">
                <a:solidFill>
                  <a:srgbClr val="000000"/>
                </a:solidFill>
              </a:rPr>
              <a:t>		</a:t>
            </a:r>
            <a:br>
              <a:rPr lang="en">
                <a:solidFill>
                  <a:srgbClr val="000000"/>
                </a:solidFill>
              </a:rPr>
            </a:br>
            <a:r>
              <a:rPr lang="en">
                <a:solidFill>
                  <a:schemeClr val="dk1"/>
                </a:solidFill>
              </a:rPr>
              <a:t>Marti Massana Ferre: </a:t>
            </a:r>
            <a:r>
              <a:rPr i="1" lang="en">
                <a:solidFill>
                  <a:schemeClr val="dk1"/>
                </a:solidFill>
              </a:rPr>
              <a:t>Project Manager and Lead Designer</a:t>
            </a:r>
            <a:br>
              <a:rPr lang="en">
                <a:solidFill>
                  <a:srgbClr val="000000"/>
                </a:solidFill>
              </a:rPr>
            </a:br>
            <a:br>
              <a:rPr lang="en">
                <a:solidFill>
                  <a:srgbClr val="000000"/>
                </a:solidFill>
              </a:rPr>
            </a:br>
            <a:r>
              <a:rPr lang="en">
                <a:solidFill>
                  <a:srgbClr val="000000"/>
                </a:solidFill>
              </a:rPr>
              <a:t>Alex Segal: </a:t>
            </a:r>
            <a:r>
              <a:rPr i="1" lang="en">
                <a:solidFill>
                  <a:srgbClr val="000000"/>
                </a:solidFill>
              </a:rPr>
              <a:t>Lead Developer</a:t>
            </a:r>
            <a:endParaRPr i="1">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63" name="Google Shape;63;p14"/>
          <p:cNvPicPr preferRelativeResize="0"/>
          <p:nvPr/>
        </p:nvPicPr>
        <p:blipFill>
          <a:blip r:embed="rId3">
            <a:alphaModFix/>
          </a:blip>
          <a:stretch>
            <a:fillRect/>
          </a:stretch>
        </p:blipFill>
        <p:spPr>
          <a:xfrm>
            <a:off x="7188825" y="180924"/>
            <a:ext cx="1643578" cy="16435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69" name="Google Shape;69;p15"/>
          <p:cNvSpPr txBox="1"/>
          <p:nvPr>
            <p:ph idx="1" type="body"/>
          </p:nvPr>
        </p:nvSpPr>
        <p:spPr>
          <a:xfrm>
            <a:off x="291550" y="445075"/>
            <a:ext cx="52671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It's like a </a:t>
            </a:r>
            <a:r>
              <a:rPr lang="en" sz="2400" u="sng">
                <a:solidFill>
                  <a:srgbClr val="0000FF"/>
                </a:solidFill>
                <a:hlinkClick r:id="rId3">
                  <a:extLst>
                    <a:ext uri="{A12FA001-AC4F-418D-AE19-62706E023703}">
                      <ahyp:hlinkClr val="tx"/>
                    </a:ext>
                  </a:extLst>
                </a:hlinkClick>
              </a:rPr>
              <a:t>WorldCat</a:t>
            </a:r>
            <a:r>
              <a:rPr lang="en" sz="2400">
                <a:solidFill>
                  <a:schemeClr val="dk1"/>
                </a:solidFill>
              </a:rPr>
              <a:t> </a:t>
            </a:r>
            <a:r>
              <a:rPr lang="en" sz="2400">
                <a:solidFill>
                  <a:srgbClr val="CC0000"/>
                </a:solidFill>
              </a:rPr>
              <a:t>or</a:t>
            </a:r>
            <a:r>
              <a:rPr lang="en" sz="2400">
                <a:solidFill>
                  <a:schemeClr val="dk1"/>
                </a:solidFill>
              </a:rPr>
              <a:t> </a:t>
            </a:r>
            <a:r>
              <a:rPr lang="en" sz="2400" u="sng">
                <a:solidFill>
                  <a:srgbClr val="0000FF"/>
                </a:solidFill>
                <a:hlinkClick r:id="rId4">
                  <a:extLst>
                    <a:ext uri="{A12FA001-AC4F-418D-AE19-62706E023703}">
                      <ahyp:hlinkClr val="tx"/>
                    </a:ext>
                  </a:extLst>
                </a:hlinkClick>
              </a:rPr>
              <a:t>DPLA</a:t>
            </a:r>
            <a:r>
              <a:rPr lang="en" sz="2400">
                <a:solidFill>
                  <a:srgbClr val="0000FF"/>
                </a:solidFill>
              </a:rPr>
              <a:t> </a:t>
            </a:r>
            <a:r>
              <a:rPr lang="en" sz="2400">
                <a:solidFill>
                  <a:srgbClr val="CC0000"/>
                </a:solidFill>
              </a:rPr>
              <a:t>for zines!</a:t>
            </a:r>
            <a:endParaRPr>
              <a:solidFill>
                <a:srgbClr val="000000"/>
              </a:solidFill>
            </a:endParaRPr>
          </a:p>
          <a:p>
            <a:pPr indent="-342900" lvl="0" marL="457200" rtl="0" algn="l">
              <a:spcBef>
                <a:spcPts val="1600"/>
              </a:spcBef>
              <a:spcAft>
                <a:spcPts val="0"/>
              </a:spcAft>
              <a:buClr>
                <a:schemeClr val="dk1"/>
              </a:buClr>
              <a:buSzPts val="1800"/>
              <a:buChar char="●"/>
            </a:pPr>
            <a:r>
              <a:rPr lang="en">
                <a:solidFill>
                  <a:schemeClr val="dk1"/>
                </a:solidFill>
              </a:rPr>
              <a:t>Shared catalog</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Why zines matter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Creators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Content </a:t>
            </a:r>
            <a:endParaRPr>
              <a:solidFill>
                <a:schemeClr val="dk1"/>
              </a:solidFill>
            </a:endParaRPr>
          </a:p>
          <a:p>
            <a:pPr indent="-342900" lvl="0" marL="457200" rtl="0" algn="l">
              <a:spcBef>
                <a:spcPts val="1000"/>
              </a:spcBef>
              <a:spcAft>
                <a:spcPts val="0"/>
              </a:spcAft>
              <a:buClr>
                <a:srgbClr val="000000"/>
              </a:buClr>
              <a:buSzPts val="1800"/>
              <a:buChar char="●"/>
            </a:pPr>
            <a:r>
              <a:rPr lang="en">
                <a:solidFill>
                  <a:srgbClr val="000000"/>
                </a:solidFill>
              </a:rPr>
              <a:t>Zine scholars</a:t>
            </a:r>
            <a:endParaRPr>
              <a:solidFill>
                <a:srgbClr val="000000"/>
              </a:solidFill>
            </a:endParaRPr>
          </a:p>
          <a:p>
            <a:pPr indent="0" lvl="0" marL="457200" rtl="0" algn="l">
              <a:lnSpc>
                <a:spcPct val="100000"/>
              </a:lnSpc>
              <a:spcBef>
                <a:spcPts val="0"/>
              </a:spcBef>
              <a:spcAft>
                <a:spcPts val="0"/>
              </a:spcAft>
              <a:buNone/>
            </a:pPr>
            <a:r>
              <a:rPr lang="en" sz="1400">
                <a:solidFill>
                  <a:schemeClr val="dk1"/>
                </a:solidFill>
              </a:rPr>
              <a:t>fine arts, history, media studies, women's studies, education, Black studies, Asian studies, Latinx studies, psychology, library and information science, English literature, and religion</a:t>
            </a:r>
            <a:endParaRPr sz="1400">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Zine librarians  </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ZineCat team</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70" name="Google Shape;70;p15"/>
          <p:cNvPicPr preferRelativeResize="0"/>
          <p:nvPr/>
        </p:nvPicPr>
        <p:blipFill>
          <a:blip r:embed="rId5">
            <a:alphaModFix/>
          </a:blip>
          <a:stretch>
            <a:fillRect/>
          </a:stretch>
        </p:blipFill>
        <p:spPr>
          <a:xfrm>
            <a:off x="5690575" y="1223350"/>
            <a:ext cx="2977174" cy="2977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76" name="Google Shape;76;p16"/>
          <p:cNvSpPr txBox="1"/>
          <p:nvPr>
            <p:ph idx="1" type="body"/>
          </p:nvPr>
        </p:nvSpPr>
        <p:spPr>
          <a:xfrm>
            <a:off x="428625" y="445075"/>
            <a:ext cx="67602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Zine Union Catalog</a:t>
            </a:r>
            <a:endParaRPr sz="2400">
              <a:solidFill>
                <a:srgbClr val="CC0000"/>
              </a:solidFill>
            </a:endParaRPr>
          </a:p>
          <a:p>
            <a:pPr indent="0" lvl="0" marL="0" rtl="0" algn="l">
              <a:spcBef>
                <a:spcPts val="1600"/>
              </a:spcBef>
              <a:spcAft>
                <a:spcPts val="0"/>
              </a:spcAft>
              <a:buNone/>
            </a:pPr>
            <a:r>
              <a:rPr lang="en">
                <a:solidFill>
                  <a:srgbClr val="000000"/>
                </a:solidFill>
              </a:rPr>
              <a:t>Zines are important and potentially valuable to researchers </a:t>
            </a:r>
            <a:br>
              <a:rPr lang="en">
                <a:solidFill>
                  <a:srgbClr val="000000"/>
                </a:solidFill>
              </a:rPr>
            </a:br>
            <a:r>
              <a:rPr lang="en">
                <a:solidFill>
                  <a:srgbClr val="000000"/>
                </a:solidFill>
              </a:rPr>
              <a:t>and general users.</a:t>
            </a:r>
            <a:endParaRPr>
              <a:solidFill>
                <a:srgbClr val="000000"/>
              </a:solidFill>
            </a:endParaRPr>
          </a:p>
          <a:p>
            <a:pPr indent="0" lvl="0" marL="0" rtl="0" algn="l">
              <a:spcBef>
                <a:spcPts val="1600"/>
              </a:spcBef>
              <a:spcAft>
                <a:spcPts val="0"/>
              </a:spcAft>
              <a:buNone/>
            </a:pPr>
            <a:r>
              <a:rPr lang="en">
                <a:solidFill>
                  <a:srgbClr val="000000"/>
                </a:solidFill>
              </a:rPr>
              <a:t>Disparate collections       Finding material is difficult.</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What are the challenges for bringing these collections together?</a:t>
            </a:r>
            <a:endParaRPr>
              <a:solidFill>
                <a:srgbClr val="000000"/>
              </a:solidFill>
            </a:endParaRPr>
          </a:p>
          <a:p>
            <a:pPr indent="0" lvl="0" marL="0" rtl="0" algn="l">
              <a:spcBef>
                <a:spcPts val="1600"/>
              </a:spcBef>
              <a:spcAft>
                <a:spcPts val="1600"/>
              </a:spcAft>
              <a:buNone/>
            </a:pPr>
            <a:r>
              <a:rPr lang="en">
                <a:solidFill>
                  <a:srgbClr val="000000"/>
                </a:solidFill>
              </a:rPr>
              <a:t>Disparate collections means:</a:t>
            </a:r>
            <a:br>
              <a:rPr lang="en">
                <a:solidFill>
                  <a:srgbClr val="000000"/>
                </a:solidFill>
              </a:rPr>
            </a:br>
            <a:r>
              <a:rPr lang="en">
                <a:solidFill>
                  <a:srgbClr val="000000"/>
                </a:solidFill>
              </a:rPr>
              <a:t> non-standardized data</a:t>
            </a:r>
            <a:endParaRPr>
              <a:solidFill>
                <a:srgbClr val="000000"/>
              </a:solidFill>
            </a:endParaRPr>
          </a:p>
        </p:txBody>
      </p:sp>
      <p:pic>
        <p:nvPicPr>
          <p:cNvPr id="77" name="Google Shape;77;p16"/>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78" name="Google Shape;78;p16"/>
          <p:cNvSpPr/>
          <p:nvPr/>
        </p:nvSpPr>
        <p:spPr>
          <a:xfrm>
            <a:off x="2721125" y="2042850"/>
            <a:ext cx="282600" cy="1857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flow_chart_complete.jpg" id="83" name="Google Shape;83;p17"/>
          <p:cNvPicPr preferRelativeResize="0"/>
          <p:nvPr/>
        </p:nvPicPr>
        <p:blipFill>
          <a:blip r:embed="rId3">
            <a:alphaModFix/>
          </a:blip>
          <a:stretch>
            <a:fillRect/>
          </a:stretch>
        </p:blipFill>
        <p:spPr>
          <a:xfrm>
            <a:off x="142550" y="954700"/>
            <a:ext cx="8839202" cy="4188799"/>
          </a:xfrm>
          <a:prstGeom prst="rect">
            <a:avLst/>
          </a:prstGeom>
          <a:noFill/>
          <a:ln>
            <a:noFill/>
          </a:ln>
        </p:spPr>
      </p:pic>
      <p:sp>
        <p:nvSpPr>
          <p:cNvPr id="84" name="Google Shape;84;p17"/>
          <p:cNvSpPr txBox="1"/>
          <p:nvPr/>
        </p:nvSpPr>
        <p:spPr>
          <a:xfrm>
            <a:off x="266450" y="282600"/>
            <a:ext cx="8591400" cy="7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rgbClr val="CC0000"/>
                </a:solidFill>
              </a:rPr>
              <a:t>The ZineCat Prototype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#dhpraxis17</a:t>
            </a:r>
            <a:endParaRPr sz="1800">
              <a:solidFill>
                <a:srgbClr val="CC0000"/>
              </a:solidFill>
            </a:endParaRPr>
          </a:p>
        </p:txBody>
      </p:sp>
      <p:sp>
        <p:nvSpPr>
          <p:cNvPr id="90" name="Google Shape;90;p18"/>
          <p:cNvSpPr txBox="1"/>
          <p:nvPr>
            <p:ph idx="1" type="body"/>
          </p:nvPr>
        </p:nvSpPr>
        <p:spPr>
          <a:xfrm>
            <a:off x="428625" y="445075"/>
            <a:ext cx="6760200" cy="15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Using Collective Access</a:t>
            </a:r>
            <a:endParaRPr sz="2400">
              <a:solidFill>
                <a:srgbClr val="CC0000"/>
              </a:solidFill>
            </a:endParaRPr>
          </a:p>
          <a:p>
            <a:pPr indent="0" lvl="0" marL="0" rtl="0" algn="l">
              <a:spcBef>
                <a:spcPts val="1600"/>
              </a:spcBef>
              <a:spcAft>
                <a:spcPts val="0"/>
              </a:spcAft>
              <a:buNone/>
            </a:pPr>
            <a:r>
              <a:rPr lang="en">
                <a:solidFill>
                  <a:srgbClr val="000000"/>
                </a:solidFill>
              </a:rPr>
              <a:t>We have created a single map that creates a representation of records consisting of: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91" name="Google Shape;91;p18"/>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92" name="Google Shape;92;p18"/>
          <p:cNvSpPr txBox="1"/>
          <p:nvPr/>
        </p:nvSpPr>
        <p:spPr>
          <a:xfrm>
            <a:off x="438775" y="2198775"/>
            <a:ext cx="3388500" cy="237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Title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Author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Format of object (physical zine, audio zine, etc.)</a:t>
            </a:r>
            <a:endParaRPr/>
          </a:p>
        </p:txBody>
      </p:sp>
      <p:sp>
        <p:nvSpPr>
          <p:cNvPr id="93" name="Google Shape;93;p18"/>
          <p:cNvSpPr txBox="1"/>
          <p:nvPr/>
        </p:nvSpPr>
        <p:spPr>
          <a:xfrm>
            <a:off x="4058725" y="2186600"/>
            <a:ext cx="3130200" cy="238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Date Created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Location Created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Related Collection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External URL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details_map_data_-_combinedv2.jpg" id="98" name="Google Shape;98;p19"/>
          <p:cNvPicPr preferRelativeResize="0"/>
          <p:nvPr/>
        </p:nvPicPr>
        <p:blipFill rotWithShape="1">
          <a:blip r:embed="rId3">
            <a:alphaModFix/>
          </a:blip>
          <a:srcRect b="31155" l="3356" r="6901" t="2031"/>
          <a:stretch/>
        </p:blipFill>
        <p:spPr>
          <a:xfrm>
            <a:off x="188375" y="119075"/>
            <a:ext cx="8802626" cy="4694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details_map_data_-_combinedv2.jpg" id="103" name="Google Shape;103;p20"/>
          <p:cNvPicPr preferRelativeResize="0"/>
          <p:nvPr/>
        </p:nvPicPr>
        <p:blipFill rotWithShape="1">
          <a:blip r:embed="rId3">
            <a:alphaModFix/>
          </a:blip>
          <a:srcRect b="31155" l="3356" r="6901" t="2031"/>
          <a:stretch/>
        </p:blipFill>
        <p:spPr>
          <a:xfrm>
            <a:off x="188375" y="119075"/>
            <a:ext cx="8802626" cy="4694351"/>
          </a:xfrm>
          <a:prstGeom prst="rect">
            <a:avLst/>
          </a:prstGeom>
          <a:noFill/>
          <a:ln>
            <a:noFill/>
          </a:ln>
        </p:spPr>
      </p:pic>
      <p:sp>
        <p:nvSpPr>
          <p:cNvPr id="104" name="Google Shape;104;p20"/>
          <p:cNvSpPr/>
          <p:nvPr/>
        </p:nvSpPr>
        <p:spPr>
          <a:xfrm>
            <a:off x="5670525" y="10677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details_map_data_-_combinedv2.jpg" id="109" name="Google Shape;109;p21"/>
          <p:cNvPicPr preferRelativeResize="0"/>
          <p:nvPr/>
        </p:nvPicPr>
        <p:blipFill rotWithShape="1">
          <a:blip r:embed="rId3">
            <a:alphaModFix/>
          </a:blip>
          <a:srcRect b="31155" l="3356" r="6901" t="2031"/>
          <a:stretch/>
        </p:blipFill>
        <p:spPr>
          <a:xfrm>
            <a:off x="188375" y="119075"/>
            <a:ext cx="8802626" cy="4694351"/>
          </a:xfrm>
          <a:prstGeom prst="rect">
            <a:avLst/>
          </a:prstGeom>
          <a:noFill/>
          <a:ln>
            <a:noFill/>
          </a:ln>
        </p:spPr>
      </p:pic>
      <p:sp>
        <p:nvSpPr>
          <p:cNvPr id="110" name="Google Shape;110;p21"/>
          <p:cNvSpPr/>
          <p:nvPr/>
        </p:nvSpPr>
        <p:spPr>
          <a:xfrm>
            <a:off x="5670525" y="10677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a:off x="2613300" y="381210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